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1"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5225" autoAdjust="0"/>
    <p:restoredTop sz="94660"/>
  </p:normalViewPr>
  <p:slideViewPr>
    <p:cSldViewPr snapToGrid="0">
      <p:cViewPr>
        <p:scale>
          <a:sx n="98" d="100"/>
          <a:sy n="98" d="100"/>
        </p:scale>
        <p:origin x="1264" y="48"/>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1e3a6309cc6_3_33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1e3a6309cc6_3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51" name="Google Shape;351;p12"/>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grpSp>
        <p:nvGrpSpPr>
          <p:cNvPr id="461" name="Google Shape;461;p21"/>
          <p:cNvGrpSpPr/>
          <p:nvPr/>
        </p:nvGrpSpPr>
        <p:grpSpPr>
          <a:xfrm>
            <a:off x="188699" y="665125"/>
            <a:ext cx="7411845" cy="771300"/>
            <a:chOff x="188700" y="665125"/>
            <a:chExt cx="5190000" cy="771300"/>
          </a:xfrm>
        </p:grpSpPr>
        <p:sp>
          <p:nvSpPr>
            <p:cNvPr id="462" name="Google Shape;462;p21"/>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ctr" rtl="0">
                <a:lnSpc>
                  <a:spcPct val="95000"/>
                </a:lnSpc>
                <a:spcBef>
                  <a:spcPts val="0"/>
                </a:spcBef>
                <a:spcAft>
                  <a:spcPts val="0"/>
                </a:spcAft>
                <a:buNone/>
              </a:pPr>
              <a:r>
                <a:rPr lang="en" sz="1600" b="1" dirty="0">
                  <a:solidFill>
                    <a:srgbClr val="000000"/>
                  </a:solidFill>
                  <a:latin typeface="Roboto" panose="02000000000000000000" pitchFamily="2" charset="0"/>
                  <a:ea typeface="Roboto" panose="02000000000000000000" pitchFamily="2" charset="0"/>
                  <a:cs typeface="Roboto" panose="02000000000000000000" pitchFamily="2" charset="0"/>
                  <a:sym typeface="Google Sans SemiBold"/>
                </a:rPr>
                <a:t>Executive Summary of Machine Learning Model Outcomes</a:t>
              </a:r>
              <a:endParaRPr sz="1900" dirty="0">
                <a:solidFill>
                  <a:srgbClr val="000000"/>
                </a:solidFill>
                <a:latin typeface="Roboto" panose="02000000000000000000" pitchFamily="2" charset="0"/>
                <a:ea typeface="Roboto" panose="02000000000000000000" pitchFamily="2" charset="0"/>
                <a:cs typeface="Roboto" panose="02000000000000000000" pitchFamily="2" charset="0"/>
                <a:sym typeface="Google Sans SemiBold"/>
              </a:endParaRPr>
            </a:p>
          </p:txBody>
        </p:sp>
        <p:sp>
          <p:nvSpPr>
            <p:cNvPr id="463" name="Google Shape;463;p21"/>
            <p:cNvSpPr txBox="1"/>
            <p:nvPr/>
          </p:nvSpPr>
          <p:spPr>
            <a:xfrm>
              <a:off x="188700" y="1036225"/>
              <a:ext cx="5190000" cy="400200"/>
            </a:xfrm>
            <a:prstGeom prst="rect">
              <a:avLst/>
            </a:prstGeom>
            <a:noFill/>
            <a:ln>
              <a:noFill/>
            </a:ln>
          </p:spPr>
          <p:txBody>
            <a:bodyPr spcFirstLastPara="1" wrap="square" lIns="91425" tIns="91425" rIns="91425" bIns="91425" anchor="t" anchorCtr="0">
              <a:noAutofit/>
            </a:bodyPr>
            <a:lstStyle/>
            <a:p>
              <a:pPr algn="ctr">
                <a:spcAft>
                  <a:spcPts val="1200"/>
                </a:spcAft>
              </a:pPr>
              <a:r>
                <a:rPr lang="en-US" dirty="0">
                  <a:latin typeface="Roboto"/>
                  <a:ea typeface="Roboto"/>
                  <a:cs typeface="Roboto"/>
                  <a:sym typeface="Roboto"/>
                </a:rPr>
                <a:t>Presented by TikTok data team</a:t>
              </a:r>
              <a:endParaRPr lang="en-US" dirty="0">
                <a:solidFill>
                  <a:srgbClr val="000000"/>
                </a:solidFill>
                <a:latin typeface="Roboto"/>
                <a:ea typeface="Roboto"/>
                <a:cs typeface="Roboto"/>
                <a:sym typeface="Roboto"/>
              </a:endParaRPr>
            </a:p>
            <a:p>
              <a:pPr marL="0" lvl="0" indent="0" algn="l" rtl="0">
                <a:spcBef>
                  <a:spcPts val="0"/>
                </a:spcBef>
                <a:spcAft>
                  <a:spcPts val="1200"/>
                </a:spcAft>
                <a:buNone/>
              </a:pPr>
              <a:endParaRPr dirty="0">
                <a:solidFill>
                  <a:srgbClr val="000000"/>
                </a:solidFill>
                <a:latin typeface="Roboto"/>
                <a:ea typeface="Roboto"/>
                <a:cs typeface="Roboto"/>
                <a:sym typeface="Roboto"/>
              </a:endParaRPr>
            </a:p>
          </p:txBody>
        </p:sp>
      </p:grpSp>
      <p:sp>
        <p:nvSpPr>
          <p:cNvPr id="3" name="TextBox 2">
            <a:extLst>
              <a:ext uri="{FF2B5EF4-FFF2-40B4-BE49-F238E27FC236}">
                <a16:creationId xmlns:a16="http://schemas.microsoft.com/office/drawing/2014/main" id="{F95E344F-0719-5E65-41A1-C72FD8830CB2}"/>
              </a:ext>
            </a:extLst>
          </p:cNvPr>
          <p:cNvSpPr txBox="1"/>
          <p:nvPr/>
        </p:nvSpPr>
        <p:spPr>
          <a:xfrm>
            <a:off x="2140085" y="1530485"/>
            <a:ext cx="5350213" cy="1015663"/>
          </a:xfrm>
          <a:prstGeom prst="rect">
            <a:avLst/>
          </a:prstGeom>
          <a:noFill/>
        </p:spPr>
        <p:txBody>
          <a:bodyPr wrap="square" rtlCol="0">
            <a:spAutoFit/>
          </a:bodyPr>
          <a:lstStyle/>
          <a:p>
            <a:r>
              <a:rPr lang="en-US" sz="1200" dirty="0">
                <a:latin typeface="Roboto" panose="02000000000000000000" pitchFamily="2" charset="0"/>
                <a:ea typeface="Roboto" panose="02000000000000000000" pitchFamily="2" charset="0"/>
                <a:cs typeface="Roboto" panose="02000000000000000000" pitchFamily="2" charset="0"/>
              </a:rPr>
              <a:t>TikTok leadership ask data team to develop a machine learning model that can determine whether a video contains a claim or offers an opinion to reduce the backlog of user reports and prioritize them more efficiently. Previous investigation revealed that video engagement levels were highly indicative of claim status.</a:t>
            </a:r>
          </a:p>
        </p:txBody>
      </p:sp>
      <p:sp>
        <p:nvSpPr>
          <p:cNvPr id="4" name="TextBox 3">
            <a:extLst>
              <a:ext uri="{FF2B5EF4-FFF2-40B4-BE49-F238E27FC236}">
                <a16:creationId xmlns:a16="http://schemas.microsoft.com/office/drawing/2014/main" id="{7380C644-229C-5674-DA46-104CF6D2A080}"/>
              </a:ext>
            </a:extLst>
          </p:cNvPr>
          <p:cNvSpPr txBox="1"/>
          <p:nvPr/>
        </p:nvSpPr>
        <p:spPr>
          <a:xfrm>
            <a:off x="2140085" y="2539663"/>
            <a:ext cx="5408579" cy="1015663"/>
          </a:xfrm>
          <a:prstGeom prst="rect">
            <a:avLst/>
          </a:prstGeom>
          <a:noFill/>
        </p:spPr>
        <p:txBody>
          <a:bodyPr wrap="square" rtlCol="0">
            <a:spAutoFit/>
          </a:bodyPr>
          <a:lstStyle/>
          <a:p>
            <a:r>
              <a:rPr lang="en-US" sz="1200" dirty="0">
                <a:latin typeface="Roboto" panose="02000000000000000000" pitchFamily="2" charset="0"/>
                <a:ea typeface="Roboto" panose="02000000000000000000" pitchFamily="2" charset="0"/>
                <a:cs typeface="Roboto" panose="02000000000000000000" pitchFamily="2" charset="0"/>
              </a:rPr>
              <a:t>TikTok videos receive a large number of user reports. This is a potential problem since not all reported videos undergo review by human moderator. Since videos that make claims are more likely to have content that violates the term of service. TikTok seeks a better way to identify videos that make claims to prioritize them for review.</a:t>
            </a:r>
            <a:endParaRPr lang="en-ID" sz="1200" dirty="0">
              <a:latin typeface="Roboto" panose="02000000000000000000" pitchFamily="2" charset="0"/>
              <a:ea typeface="Roboto" panose="02000000000000000000" pitchFamily="2" charset="0"/>
              <a:cs typeface="Roboto" panose="02000000000000000000" pitchFamily="2" charset="0"/>
            </a:endParaRPr>
          </a:p>
        </p:txBody>
      </p:sp>
      <p:sp>
        <p:nvSpPr>
          <p:cNvPr id="6" name="TextBox 5">
            <a:extLst>
              <a:ext uri="{FF2B5EF4-FFF2-40B4-BE49-F238E27FC236}">
                <a16:creationId xmlns:a16="http://schemas.microsoft.com/office/drawing/2014/main" id="{A41B573E-4FA0-D3CA-0AD7-87113F629883}"/>
              </a:ext>
            </a:extLst>
          </p:cNvPr>
          <p:cNvSpPr txBox="1"/>
          <p:nvPr/>
        </p:nvSpPr>
        <p:spPr>
          <a:xfrm>
            <a:off x="2140085" y="3555326"/>
            <a:ext cx="5460459" cy="830997"/>
          </a:xfrm>
          <a:prstGeom prst="rect">
            <a:avLst/>
          </a:prstGeom>
          <a:noFill/>
        </p:spPr>
        <p:txBody>
          <a:bodyPr wrap="square" rtlCol="0">
            <a:spAutoFit/>
          </a:bodyPr>
          <a:lstStyle/>
          <a:p>
            <a:r>
              <a:rPr lang="en-US" sz="1200" dirty="0">
                <a:latin typeface="Roboto" panose="02000000000000000000" pitchFamily="2" charset="0"/>
                <a:ea typeface="Roboto" panose="02000000000000000000" pitchFamily="2" charset="0"/>
                <a:cs typeface="Roboto" panose="02000000000000000000" pitchFamily="2" charset="0"/>
              </a:rPr>
              <a:t>The data team built two tree-based classification models. Both models were used to predict on a held-out validation dataset, and champion model selection was determined by the best recall score. The champion model was then used to estimate future performance.</a:t>
            </a:r>
          </a:p>
        </p:txBody>
      </p:sp>
      <p:pic>
        <p:nvPicPr>
          <p:cNvPr id="8" name="Picture 7">
            <a:extLst>
              <a:ext uri="{FF2B5EF4-FFF2-40B4-BE49-F238E27FC236}">
                <a16:creationId xmlns:a16="http://schemas.microsoft.com/office/drawing/2014/main" id="{98905F46-5CDE-805C-BED5-3B6C6A4F9ADC}"/>
              </a:ext>
            </a:extLst>
          </p:cNvPr>
          <p:cNvPicPr>
            <a:picLocks noChangeAspect="1"/>
          </p:cNvPicPr>
          <p:nvPr/>
        </p:nvPicPr>
        <p:blipFill>
          <a:blip r:embed="rId3"/>
          <a:stretch>
            <a:fillRect/>
          </a:stretch>
        </p:blipFill>
        <p:spPr>
          <a:xfrm>
            <a:off x="71335" y="5301709"/>
            <a:ext cx="2798659" cy="2402732"/>
          </a:xfrm>
          <a:prstGeom prst="rect">
            <a:avLst/>
          </a:prstGeom>
        </p:spPr>
      </p:pic>
      <p:sp>
        <p:nvSpPr>
          <p:cNvPr id="9" name="TextBox 8">
            <a:extLst>
              <a:ext uri="{FF2B5EF4-FFF2-40B4-BE49-F238E27FC236}">
                <a16:creationId xmlns:a16="http://schemas.microsoft.com/office/drawing/2014/main" id="{C3D3D0BA-1EE6-671D-EF25-BDEC9FDD1294}"/>
              </a:ext>
            </a:extLst>
          </p:cNvPr>
          <p:cNvSpPr txBox="1"/>
          <p:nvPr/>
        </p:nvSpPr>
        <p:spPr>
          <a:xfrm>
            <a:off x="2957209" y="5165387"/>
            <a:ext cx="4643335" cy="2492990"/>
          </a:xfrm>
          <a:prstGeom prst="rect">
            <a:avLst/>
          </a:prstGeom>
          <a:noFill/>
        </p:spPr>
        <p:txBody>
          <a:bodyPr wrap="square" rtlCol="0">
            <a:spAutoFit/>
          </a:bodyPr>
          <a:lstStyle/>
          <a:p>
            <a:r>
              <a:rPr lang="en-US" sz="1200" dirty="0">
                <a:latin typeface="Roboto" panose="02000000000000000000" pitchFamily="2" charset="0"/>
                <a:ea typeface="Roboto" panose="02000000000000000000" pitchFamily="2" charset="0"/>
                <a:cs typeface="Roboto" panose="02000000000000000000" pitchFamily="2" charset="0"/>
              </a:rPr>
              <a:t>Both models (Random Forest (RF)and </a:t>
            </a:r>
            <a:r>
              <a:rPr lang="en-US" sz="1200" dirty="0" err="1">
                <a:latin typeface="Roboto" panose="02000000000000000000" pitchFamily="2" charset="0"/>
                <a:ea typeface="Roboto" panose="02000000000000000000" pitchFamily="2" charset="0"/>
                <a:cs typeface="Roboto" panose="02000000000000000000" pitchFamily="2" charset="0"/>
              </a:rPr>
              <a:t>XGBoost</a:t>
            </a:r>
            <a:r>
              <a:rPr lang="en-US" sz="1200" dirty="0">
                <a:latin typeface="Roboto" panose="02000000000000000000" pitchFamily="2" charset="0"/>
                <a:ea typeface="Roboto" panose="02000000000000000000" pitchFamily="2" charset="0"/>
                <a:cs typeface="Roboto" panose="02000000000000000000" pitchFamily="2" charset="0"/>
              </a:rPr>
              <a:t>) performed really well. The RF model had a better recall score (0.99085) and was selected as champion model.</a:t>
            </a:r>
          </a:p>
          <a:p>
            <a:endParaRPr lang="en-US" sz="1200" dirty="0">
              <a:latin typeface="Roboto" panose="02000000000000000000" pitchFamily="2" charset="0"/>
              <a:ea typeface="Roboto" panose="02000000000000000000" pitchFamily="2" charset="0"/>
              <a:cs typeface="Roboto" panose="02000000000000000000" pitchFamily="2" charset="0"/>
            </a:endParaRPr>
          </a:p>
          <a:p>
            <a:r>
              <a:rPr lang="en-US" sz="1200" dirty="0">
                <a:latin typeface="Roboto" panose="02000000000000000000" pitchFamily="2" charset="0"/>
                <a:ea typeface="Roboto" panose="02000000000000000000" pitchFamily="2" charset="0"/>
                <a:cs typeface="Roboto" panose="02000000000000000000" pitchFamily="2" charset="0"/>
              </a:rPr>
              <a:t>Performance on test holdout dataset yielded excellent scores, only 19 misclassified samples out of 3,817.</a:t>
            </a:r>
          </a:p>
          <a:p>
            <a:endParaRPr lang="en-US" sz="1200" dirty="0">
              <a:latin typeface="Roboto" panose="02000000000000000000" pitchFamily="2" charset="0"/>
              <a:ea typeface="Roboto" panose="02000000000000000000" pitchFamily="2" charset="0"/>
              <a:cs typeface="Roboto" panose="02000000000000000000" pitchFamily="2" charset="0"/>
            </a:endParaRPr>
          </a:p>
          <a:p>
            <a:r>
              <a:rPr lang="en-US" sz="1200" dirty="0">
                <a:latin typeface="Roboto" panose="02000000000000000000" pitchFamily="2" charset="0"/>
                <a:ea typeface="Roboto" panose="02000000000000000000" pitchFamily="2" charset="0"/>
                <a:cs typeface="Roboto" panose="02000000000000000000" pitchFamily="2" charset="0"/>
              </a:rPr>
              <a:t>Also feature importances indicated that the primary predictors were all related to video engagement levels, mainly with video view count, like count, share count, and download count.</a:t>
            </a:r>
          </a:p>
          <a:p>
            <a:endParaRPr lang="en-US" sz="1200" dirty="0">
              <a:latin typeface="Roboto" panose="02000000000000000000" pitchFamily="2" charset="0"/>
              <a:ea typeface="Roboto" panose="02000000000000000000" pitchFamily="2" charset="0"/>
              <a:cs typeface="Roboto" panose="02000000000000000000" pitchFamily="2" charset="0"/>
            </a:endParaRPr>
          </a:p>
          <a:p>
            <a:r>
              <a:rPr lang="en-US" sz="1200" dirty="0">
                <a:latin typeface="Roboto" panose="02000000000000000000" pitchFamily="2" charset="0"/>
                <a:ea typeface="Roboto" panose="02000000000000000000" pitchFamily="2" charset="0"/>
                <a:cs typeface="Roboto" panose="02000000000000000000" pitchFamily="2" charset="0"/>
              </a:rPr>
              <a:t>With these results, we can conclude that videos with higher user engagement levels were much more likely to be claims.</a:t>
            </a:r>
          </a:p>
        </p:txBody>
      </p:sp>
      <p:sp>
        <p:nvSpPr>
          <p:cNvPr id="10" name="TextBox 9">
            <a:extLst>
              <a:ext uri="{FF2B5EF4-FFF2-40B4-BE49-F238E27FC236}">
                <a16:creationId xmlns:a16="http://schemas.microsoft.com/office/drawing/2014/main" id="{CAE51687-2CE7-FB41-5348-CE2716507D69}"/>
              </a:ext>
            </a:extLst>
          </p:cNvPr>
          <p:cNvSpPr txBox="1"/>
          <p:nvPr/>
        </p:nvSpPr>
        <p:spPr>
          <a:xfrm>
            <a:off x="350196" y="8606857"/>
            <a:ext cx="7140101" cy="646331"/>
          </a:xfrm>
          <a:prstGeom prst="rect">
            <a:avLst/>
          </a:prstGeom>
          <a:noFill/>
        </p:spPr>
        <p:txBody>
          <a:bodyPr wrap="square" rtlCol="0">
            <a:spAutoFit/>
          </a:bodyPr>
          <a:lstStyle/>
          <a:p>
            <a:r>
              <a:rPr lang="en-US" sz="1200" dirty="0">
                <a:latin typeface="Roboto" panose="02000000000000000000" pitchFamily="2" charset="0"/>
                <a:ea typeface="Roboto" panose="02000000000000000000" pitchFamily="2" charset="0"/>
                <a:cs typeface="Roboto" panose="02000000000000000000" pitchFamily="2" charset="0"/>
              </a:rPr>
              <a:t>Before deploying the model, the data team recommends further evaluation using additional subsets of user data. Furthermore, the data team recommends monitoring the distributions of video engagement levels to ensure that the model remains robust to fluctuations.</a:t>
            </a:r>
            <a:endParaRPr lang="en-ID" sz="1200" dirty="0">
              <a:latin typeface="Roboto" panose="02000000000000000000" pitchFamily="2" charset="0"/>
              <a:ea typeface="Roboto" panose="02000000000000000000" pitchFamily="2" charset="0"/>
              <a:cs typeface="Roboto" panose="02000000000000000000" pitchFamily="2" charset="0"/>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TotalTime>
  <Words>313</Words>
  <Application>Microsoft Office PowerPoint</Application>
  <PresentationFormat>Custom</PresentationFormat>
  <Paragraphs>13</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Calibri</vt:lpstr>
      <vt:lpstr>Arial</vt:lpstr>
      <vt:lpstr>PT Sans Narrow</vt:lpstr>
      <vt:lpstr>Roboto</vt:lpstr>
      <vt:lpstr>Lato</vt:lpstr>
      <vt:lpstr>Google Sans SemiBold</vt:lpstr>
      <vt:lpstr>Google Sans</vt:lpstr>
      <vt:lpstr>Work Sans</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Kilin Widjaja</cp:lastModifiedBy>
  <cp:revision>2</cp:revision>
  <dcterms:modified xsi:type="dcterms:W3CDTF">2024-11-04T15:38:56Z</dcterms:modified>
</cp:coreProperties>
</file>